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0" r:id="rId4"/>
    <p:sldId id="257" r:id="rId5"/>
    <p:sldId id="258" r:id="rId6"/>
    <p:sldId id="280" r:id="rId7"/>
    <p:sldId id="259" r:id="rId8"/>
    <p:sldId id="281" r:id="rId9"/>
    <p:sldId id="260" r:id="rId10"/>
    <p:sldId id="261" r:id="rId11"/>
    <p:sldId id="262" r:id="rId12"/>
    <p:sldId id="282" r:id="rId13"/>
    <p:sldId id="263" r:id="rId14"/>
    <p:sldId id="283" r:id="rId15"/>
    <p:sldId id="271" r:id="rId16"/>
    <p:sldId id="264" r:id="rId17"/>
    <p:sldId id="272" r:id="rId18"/>
    <p:sldId id="265" r:id="rId19"/>
    <p:sldId id="266" r:id="rId20"/>
    <p:sldId id="273" r:id="rId21"/>
    <p:sldId id="267" r:id="rId22"/>
    <p:sldId id="274" r:id="rId23"/>
    <p:sldId id="275" r:id="rId24"/>
    <p:sldId id="276" r:id="rId25"/>
    <p:sldId id="285" r:id="rId26"/>
    <p:sldId id="277" r:id="rId27"/>
    <p:sldId id="278" r:id="rId28"/>
    <p:sldId id="284" r:id="rId29"/>
    <p:sldId id="279" r:id="rId30"/>
    <p:sldId id="28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2DA688C-BBF7-463A-899B-709339A46F91}" type="datetimeFigureOut">
              <a:rPr lang="en-US" smtClean="0"/>
              <a:pPr/>
              <a:t>28-10-20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47957-5791-41C7-B558-5AA3AB4C7A74}" type="slidenum">
              <a:rPr lang="en-US" smtClean="0"/>
              <a:pPr/>
              <a:t>‹#›</a:t>
            </a:fld>
            <a:endParaRPr lang="en-US"/>
          </a:p>
        </p:txBody>
      </p:sp>
    </p:spTree>
    <p:extLst>
      <p:ext uri="{BB962C8B-B14F-4D97-AF65-F5344CB8AC3E}">
        <p14:creationId xmlns:p14="http://schemas.microsoft.com/office/powerpoint/2010/main" xmlns="" val="1834425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DA688C-BBF7-463A-899B-709339A46F91}" type="datetimeFigureOut">
              <a:rPr lang="en-US" smtClean="0"/>
              <a:pPr/>
              <a:t>28-10-20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47957-5791-41C7-B558-5AA3AB4C7A74}" type="slidenum">
              <a:rPr lang="en-US" smtClean="0"/>
              <a:pPr/>
              <a:t>‹#›</a:t>
            </a:fld>
            <a:endParaRPr lang="en-US"/>
          </a:p>
        </p:txBody>
      </p:sp>
    </p:spTree>
    <p:extLst>
      <p:ext uri="{BB962C8B-B14F-4D97-AF65-F5344CB8AC3E}">
        <p14:creationId xmlns:p14="http://schemas.microsoft.com/office/powerpoint/2010/main" xmlns="" val="4185531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DA688C-BBF7-463A-899B-709339A46F91}" type="datetimeFigureOut">
              <a:rPr lang="en-US" smtClean="0"/>
              <a:pPr/>
              <a:t>28-10-20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47957-5791-41C7-B558-5AA3AB4C7A74}" type="slidenum">
              <a:rPr lang="en-US" smtClean="0"/>
              <a:pPr/>
              <a:t>‹#›</a:t>
            </a:fld>
            <a:endParaRPr lang="en-US"/>
          </a:p>
        </p:txBody>
      </p:sp>
    </p:spTree>
    <p:extLst>
      <p:ext uri="{BB962C8B-B14F-4D97-AF65-F5344CB8AC3E}">
        <p14:creationId xmlns:p14="http://schemas.microsoft.com/office/powerpoint/2010/main" xmlns="" val="1193620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DA688C-BBF7-463A-899B-709339A46F91}" type="datetimeFigureOut">
              <a:rPr lang="en-US" smtClean="0"/>
              <a:pPr/>
              <a:t>28-10-20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47957-5791-41C7-B558-5AA3AB4C7A74}" type="slidenum">
              <a:rPr lang="en-US" smtClean="0"/>
              <a:pPr/>
              <a:t>‹#›</a:t>
            </a:fld>
            <a:endParaRPr lang="en-US"/>
          </a:p>
        </p:txBody>
      </p:sp>
    </p:spTree>
    <p:extLst>
      <p:ext uri="{BB962C8B-B14F-4D97-AF65-F5344CB8AC3E}">
        <p14:creationId xmlns:p14="http://schemas.microsoft.com/office/powerpoint/2010/main" xmlns="" val="498443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DA688C-BBF7-463A-899B-709339A46F91}" type="datetimeFigureOut">
              <a:rPr lang="en-US" smtClean="0"/>
              <a:pPr/>
              <a:t>28-10-20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47957-5791-41C7-B558-5AA3AB4C7A74}" type="slidenum">
              <a:rPr lang="en-US" smtClean="0"/>
              <a:pPr/>
              <a:t>‹#›</a:t>
            </a:fld>
            <a:endParaRPr lang="en-US"/>
          </a:p>
        </p:txBody>
      </p:sp>
    </p:spTree>
    <p:extLst>
      <p:ext uri="{BB962C8B-B14F-4D97-AF65-F5344CB8AC3E}">
        <p14:creationId xmlns:p14="http://schemas.microsoft.com/office/powerpoint/2010/main" xmlns="" val="1738778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DA688C-BBF7-463A-899B-709339A46F91}" type="datetimeFigureOut">
              <a:rPr lang="en-US" smtClean="0"/>
              <a:pPr/>
              <a:t>28-10-20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47957-5791-41C7-B558-5AA3AB4C7A74}" type="slidenum">
              <a:rPr lang="en-US" smtClean="0"/>
              <a:pPr/>
              <a:t>‹#›</a:t>
            </a:fld>
            <a:endParaRPr lang="en-US"/>
          </a:p>
        </p:txBody>
      </p:sp>
    </p:spTree>
    <p:extLst>
      <p:ext uri="{BB962C8B-B14F-4D97-AF65-F5344CB8AC3E}">
        <p14:creationId xmlns:p14="http://schemas.microsoft.com/office/powerpoint/2010/main" xmlns="" val="413213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DA688C-BBF7-463A-899B-709339A46F91}" type="datetimeFigureOut">
              <a:rPr lang="en-US" smtClean="0"/>
              <a:pPr/>
              <a:t>28-10-20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47957-5791-41C7-B558-5AA3AB4C7A74}" type="slidenum">
              <a:rPr lang="en-US" smtClean="0"/>
              <a:pPr/>
              <a:t>‹#›</a:t>
            </a:fld>
            <a:endParaRPr lang="en-US"/>
          </a:p>
        </p:txBody>
      </p:sp>
    </p:spTree>
    <p:extLst>
      <p:ext uri="{BB962C8B-B14F-4D97-AF65-F5344CB8AC3E}">
        <p14:creationId xmlns:p14="http://schemas.microsoft.com/office/powerpoint/2010/main" xmlns="" val="3261766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2DA688C-BBF7-463A-899B-709339A46F91}" type="datetimeFigureOut">
              <a:rPr lang="en-US" smtClean="0"/>
              <a:pPr/>
              <a:t>28-10-20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47957-5791-41C7-B558-5AA3AB4C7A74}" type="slidenum">
              <a:rPr lang="en-US" smtClean="0"/>
              <a:pPr/>
              <a:t>‹#›</a:t>
            </a:fld>
            <a:endParaRPr lang="en-US"/>
          </a:p>
        </p:txBody>
      </p:sp>
    </p:spTree>
    <p:extLst>
      <p:ext uri="{BB962C8B-B14F-4D97-AF65-F5344CB8AC3E}">
        <p14:creationId xmlns:p14="http://schemas.microsoft.com/office/powerpoint/2010/main" xmlns="" val="932581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DA688C-BBF7-463A-899B-709339A46F91}" type="datetimeFigureOut">
              <a:rPr lang="en-US" smtClean="0"/>
              <a:pPr/>
              <a:t>28-10-20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47957-5791-41C7-B558-5AA3AB4C7A74}" type="slidenum">
              <a:rPr lang="en-US" smtClean="0"/>
              <a:pPr/>
              <a:t>‹#›</a:t>
            </a:fld>
            <a:endParaRPr lang="en-US"/>
          </a:p>
        </p:txBody>
      </p:sp>
    </p:spTree>
    <p:extLst>
      <p:ext uri="{BB962C8B-B14F-4D97-AF65-F5344CB8AC3E}">
        <p14:creationId xmlns:p14="http://schemas.microsoft.com/office/powerpoint/2010/main" xmlns="" val="3002533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DA688C-BBF7-463A-899B-709339A46F91}" type="datetimeFigureOut">
              <a:rPr lang="en-US" smtClean="0"/>
              <a:pPr/>
              <a:t>28-10-20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47957-5791-41C7-B558-5AA3AB4C7A74}" type="slidenum">
              <a:rPr lang="en-US" smtClean="0"/>
              <a:pPr/>
              <a:t>‹#›</a:t>
            </a:fld>
            <a:endParaRPr lang="en-US"/>
          </a:p>
        </p:txBody>
      </p:sp>
    </p:spTree>
    <p:extLst>
      <p:ext uri="{BB962C8B-B14F-4D97-AF65-F5344CB8AC3E}">
        <p14:creationId xmlns:p14="http://schemas.microsoft.com/office/powerpoint/2010/main" xmlns="" val="2556855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DA688C-BBF7-463A-899B-709339A46F91}" type="datetimeFigureOut">
              <a:rPr lang="en-US" smtClean="0"/>
              <a:pPr/>
              <a:t>28-10-20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47957-5791-41C7-B558-5AA3AB4C7A74}" type="slidenum">
              <a:rPr lang="en-US" smtClean="0"/>
              <a:pPr/>
              <a:t>‹#›</a:t>
            </a:fld>
            <a:endParaRPr lang="en-US"/>
          </a:p>
        </p:txBody>
      </p:sp>
    </p:spTree>
    <p:extLst>
      <p:ext uri="{BB962C8B-B14F-4D97-AF65-F5344CB8AC3E}">
        <p14:creationId xmlns:p14="http://schemas.microsoft.com/office/powerpoint/2010/main" xmlns="" val="377216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DA688C-BBF7-463A-899B-709339A46F91}" type="datetimeFigureOut">
              <a:rPr lang="en-US" smtClean="0"/>
              <a:pPr/>
              <a:t>28-10-20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47957-5791-41C7-B558-5AA3AB4C7A74}" type="slidenum">
              <a:rPr lang="en-US" smtClean="0"/>
              <a:pPr/>
              <a:t>‹#›</a:t>
            </a:fld>
            <a:endParaRPr lang="en-US"/>
          </a:p>
        </p:txBody>
      </p:sp>
    </p:spTree>
    <p:extLst>
      <p:ext uri="{BB962C8B-B14F-4D97-AF65-F5344CB8AC3E}">
        <p14:creationId xmlns:p14="http://schemas.microsoft.com/office/powerpoint/2010/main" xmlns="" val="210904330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 - TREMATODA</a:t>
            </a:r>
            <a:endParaRPr lang="en-US" dirty="0"/>
          </a:p>
        </p:txBody>
      </p:sp>
      <p:sp>
        <p:nvSpPr>
          <p:cNvPr id="3" name="Subtitle 2"/>
          <p:cNvSpPr>
            <a:spLocks noGrp="1"/>
          </p:cNvSpPr>
          <p:nvPr>
            <p:ph type="subTitle" idx="1"/>
          </p:nvPr>
        </p:nvSpPr>
        <p:spPr/>
        <p:txBody>
          <a:bodyPr/>
          <a:lstStyle/>
          <a:p>
            <a:r>
              <a:rPr lang="en-US" dirty="0" smtClean="0"/>
              <a:t>Dr. R. </a:t>
            </a:r>
            <a:r>
              <a:rPr lang="en-US" dirty="0" err="1" smtClean="0"/>
              <a:t>Bindhusaran</a:t>
            </a:r>
            <a:r>
              <a:rPr lang="en-US" dirty="0" smtClean="0"/>
              <a:t>, Associate professor</a:t>
            </a:r>
          </a:p>
          <a:p>
            <a:r>
              <a:rPr lang="en-US" dirty="0" smtClean="0"/>
              <a:t>DEPT OF PATHOLOGY, SKHMC, Kulasekharam</a:t>
            </a:r>
          </a:p>
          <a:p>
            <a:endParaRPr lang="en-US" dirty="0"/>
          </a:p>
        </p:txBody>
      </p:sp>
    </p:spTree>
    <p:extLst>
      <p:ext uri="{BB962C8B-B14F-4D97-AF65-F5344CB8AC3E}">
        <p14:creationId xmlns:p14="http://schemas.microsoft.com/office/powerpoint/2010/main" xmlns="" val="2857236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Cycle.</a:t>
            </a:r>
          </a:p>
        </p:txBody>
      </p:sp>
      <p:sp>
        <p:nvSpPr>
          <p:cNvPr id="3" name="Content Placeholder 2"/>
          <p:cNvSpPr>
            <a:spLocks noGrp="1"/>
          </p:cNvSpPr>
          <p:nvPr>
            <p:ph idx="1"/>
          </p:nvPr>
        </p:nvSpPr>
        <p:spPr/>
        <p:txBody>
          <a:bodyPr/>
          <a:lstStyle/>
          <a:p>
            <a:endParaRPr lang="en-US" dirty="0"/>
          </a:p>
          <a:p>
            <a:r>
              <a:rPr lang="en-US" dirty="0" smtClean="0"/>
              <a:t>S</a:t>
            </a:r>
            <a:r>
              <a:rPr lang="en-US" dirty="0"/>
              <a:t>. </a:t>
            </a:r>
            <a:r>
              <a:rPr lang="en-US" dirty="0" err="1"/>
              <a:t>haematobium</a:t>
            </a:r>
            <a:r>
              <a:rPr lang="en-US" dirty="0"/>
              <a:t> passes its life cycle </a:t>
            </a:r>
            <a:r>
              <a:rPr lang="en-US" dirty="0" smtClean="0"/>
              <a:t>in </a:t>
            </a:r>
            <a:r>
              <a:rPr lang="en-US" dirty="0"/>
              <a:t>two hosts</a:t>
            </a:r>
            <a:r>
              <a:rPr lang="en-US" dirty="0" smtClean="0"/>
              <a:t>.</a:t>
            </a:r>
          </a:p>
          <a:p>
            <a:r>
              <a:rPr lang="en-US" dirty="0" smtClean="0"/>
              <a:t> </a:t>
            </a:r>
            <a:r>
              <a:rPr lang="en-US" dirty="0">
                <a:solidFill>
                  <a:srgbClr val="FFFF00"/>
                </a:solidFill>
              </a:rPr>
              <a:t>Definitive Host</a:t>
            </a:r>
            <a:r>
              <a:rPr lang="en-US" dirty="0"/>
              <a:t>. Man. Adult worm living in vesical and prostatic venous plexus. </a:t>
            </a:r>
            <a:endParaRPr lang="en-US" dirty="0" smtClean="0"/>
          </a:p>
          <a:p>
            <a:r>
              <a:rPr lang="en-US" dirty="0" smtClean="0">
                <a:solidFill>
                  <a:srgbClr val="FFFF00"/>
                </a:solidFill>
              </a:rPr>
              <a:t>Intermediate </a:t>
            </a:r>
            <a:r>
              <a:rPr lang="en-US" dirty="0">
                <a:solidFill>
                  <a:srgbClr val="FFFF00"/>
                </a:solidFill>
              </a:rPr>
              <a:t>Host</a:t>
            </a:r>
            <a:r>
              <a:rPr lang="en-US" dirty="0"/>
              <a:t>. Fresh-water snails (</a:t>
            </a:r>
            <a:r>
              <a:rPr lang="en-US" dirty="0" err="1"/>
              <a:t>Bulinus</a:t>
            </a:r>
            <a:r>
              <a:rPr lang="en-US" dirty="0"/>
              <a:t> </a:t>
            </a:r>
            <a:r>
              <a:rPr lang="en-US" dirty="0" err="1"/>
              <a:t>truncatus</a:t>
            </a:r>
            <a:r>
              <a:rPr lang="en-US" dirty="0"/>
              <a:t> </a:t>
            </a:r>
            <a:r>
              <a:rPr lang="en-US" dirty="0" smtClean="0"/>
              <a:t>)</a:t>
            </a:r>
          </a:p>
          <a:p>
            <a:endParaRPr lang="en-US" dirty="0"/>
          </a:p>
        </p:txBody>
      </p:sp>
    </p:spTree>
    <p:extLst>
      <p:ext uri="{BB962C8B-B14F-4D97-AF65-F5344CB8AC3E}">
        <p14:creationId xmlns:p14="http://schemas.microsoft.com/office/powerpoint/2010/main" xmlns="" val="3366859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CYCLE ( stage in water)</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a:t>
            </a:r>
            <a:r>
              <a:rPr lang="en-US" dirty="0" err="1"/>
              <a:t>embryonated</a:t>
            </a:r>
            <a:r>
              <a:rPr lang="en-US" dirty="0"/>
              <a:t> eggs are passed with the urine of the definitive host and gain access to water. </a:t>
            </a:r>
            <a:endParaRPr lang="en-US" dirty="0" smtClean="0"/>
          </a:p>
          <a:p>
            <a:r>
              <a:rPr lang="en-US" dirty="0" smtClean="0"/>
              <a:t>Ciliated </a:t>
            </a:r>
            <a:r>
              <a:rPr lang="en-US" dirty="0"/>
              <a:t>larvae (</a:t>
            </a:r>
            <a:r>
              <a:rPr lang="en-US" dirty="0" err="1"/>
              <a:t>miracidia</a:t>
            </a:r>
            <a:r>
              <a:rPr lang="en-US" dirty="0"/>
              <a:t>), hatched out of the eggs, move freely in water in search of their intermediate host. </a:t>
            </a:r>
            <a:endParaRPr lang="en-US" dirty="0" smtClean="0"/>
          </a:p>
          <a:p>
            <a:r>
              <a:rPr lang="en-US" dirty="0" smtClean="0"/>
              <a:t>The </a:t>
            </a:r>
            <a:r>
              <a:rPr lang="en-US" dirty="0" err="1"/>
              <a:t>miracidium</a:t>
            </a:r>
            <a:r>
              <a:rPr lang="en-US" dirty="0"/>
              <a:t> on entering its proper larval host, penetrates into the soft tissues of the snail and ultimately makes its way into the liver. </a:t>
            </a:r>
            <a:endParaRPr lang="en-US" dirty="0" smtClean="0"/>
          </a:p>
          <a:p>
            <a:r>
              <a:rPr lang="en-US" dirty="0" smtClean="0"/>
              <a:t>Here </a:t>
            </a:r>
            <a:r>
              <a:rPr lang="en-US" dirty="0"/>
              <a:t>it loses its cilia and other organs and in the course of 4 to 8 weeks undergoes developmental changes. The </a:t>
            </a:r>
            <a:r>
              <a:rPr lang="en-US" dirty="0" err="1"/>
              <a:t>miracidium</a:t>
            </a:r>
            <a:r>
              <a:rPr lang="en-US" dirty="0"/>
              <a:t> is transformed into a tubular </a:t>
            </a:r>
            <a:r>
              <a:rPr lang="en-US" dirty="0" err="1" smtClean="0"/>
              <a:t>sporocyst</a:t>
            </a:r>
            <a:r>
              <a:rPr lang="en-US" dirty="0" smtClean="0"/>
              <a:t> and </a:t>
            </a:r>
            <a:r>
              <a:rPr lang="en-US" dirty="0"/>
              <a:t>multiplies </a:t>
            </a:r>
            <a:r>
              <a:rPr lang="en-US" dirty="0" smtClean="0"/>
              <a:t>forming </a:t>
            </a:r>
          </a:p>
          <a:p>
            <a:r>
              <a:rPr lang="en-US" dirty="0" smtClean="0"/>
              <a:t>a </a:t>
            </a:r>
            <a:r>
              <a:rPr lang="en-US" dirty="0"/>
              <a:t>second generation of </a:t>
            </a:r>
            <a:r>
              <a:rPr lang="en-US" dirty="0" err="1"/>
              <a:t>sporocysts</a:t>
            </a:r>
            <a:r>
              <a:rPr lang="en-US" dirty="0"/>
              <a:t>. </a:t>
            </a:r>
          </a:p>
        </p:txBody>
      </p:sp>
    </p:spTree>
    <p:extLst>
      <p:ext uri="{BB962C8B-B14F-4D97-AF65-F5344CB8AC3E}">
        <p14:creationId xmlns:p14="http://schemas.microsoft.com/office/powerpoint/2010/main" xmlns="" val="745898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Miracidium</a:t>
            </a:r>
            <a:r>
              <a:rPr lang="en-US" dirty="0" smtClean="0"/>
              <a:t>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286000" y="2286794"/>
            <a:ext cx="4572000" cy="3429000"/>
          </a:xfrm>
        </p:spPr>
      </p:pic>
    </p:spTree>
    <p:extLst>
      <p:ext uri="{BB962C8B-B14F-4D97-AF65-F5344CB8AC3E}">
        <p14:creationId xmlns:p14="http://schemas.microsoft.com/office/powerpoint/2010/main" xmlns="" val="1592785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daughter-</a:t>
            </a:r>
            <a:r>
              <a:rPr lang="en-US" dirty="0" err="1" smtClean="0"/>
              <a:t>sporocysts</a:t>
            </a:r>
            <a:r>
              <a:rPr lang="en-US" dirty="0" smtClean="0"/>
              <a:t> </a:t>
            </a:r>
            <a:r>
              <a:rPr lang="en-US" dirty="0"/>
              <a:t>give rise to </a:t>
            </a:r>
            <a:r>
              <a:rPr lang="en-US" dirty="0" smtClean="0"/>
              <a:t>the </a:t>
            </a:r>
            <a:r>
              <a:rPr lang="en-US" dirty="0"/>
              <a:t>fork-tailed </a:t>
            </a:r>
            <a:r>
              <a:rPr lang="en-US" dirty="0" err="1"/>
              <a:t>cercariae</a:t>
            </a:r>
            <a:r>
              <a:rPr lang="en-US" dirty="0"/>
              <a:t> which are infective to man. </a:t>
            </a:r>
            <a:endParaRPr lang="en-US" dirty="0" smtClean="0"/>
          </a:p>
          <a:p>
            <a:r>
              <a:rPr lang="en-US" dirty="0" smtClean="0"/>
              <a:t>The </a:t>
            </a:r>
            <a:r>
              <a:rPr lang="en-US" dirty="0" err="1"/>
              <a:t>cercariae</a:t>
            </a:r>
            <a:r>
              <a:rPr lang="en-US" dirty="0"/>
              <a:t> break off from the </a:t>
            </a:r>
            <a:r>
              <a:rPr lang="en-US" dirty="0" err="1"/>
              <a:t>sporocyst</a:t>
            </a:r>
            <a:r>
              <a:rPr lang="en-US" dirty="0"/>
              <a:t> and escape from the snail into water. </a:t>
            </a:r>
            <a:endParaRPr lang="en-US" dirty="0" smtClean="0"/>
          </a:p>
          <a:p>
            <a:endParaRPr lang="en-US" dirty="0"/>
          </a:p>
        </p:txBody>
      </p:sp>
    </p:spTree>
    <p:extLst>
      <p:ext uri="{BB962C8B-B14F-4D97-AF65-F5344CB8AC3E}">
        <p14:creationId xmlns:p14="http://schemas.microsoft.com/office/powerpoint/2010/main" xmlns="" val="322746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Cercaria</a:t>
            </a:r>
            <a:r>
              <a:rPr lang="en-US" dirty="0" smtClean="0"/>
              <a:t>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675935" y="1825625"/>
            <a:ext cx="5792130" cy="4351338"/>
          </a:xfrm>
        </p:spPr>
      </p:pic>
    </p:spTree>
    <p:extLst>
      <p:ext uri="{BB962C8B-B14F-4D97-AF65-F5344CB8AC3E}">
        <p14:creationId xmlns:p14="http://schemas.microsoft.com/office/powerpoint/2010/main" xmlns="" val="42774341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INTO HUMAN</a:t>
            </a:r>
            <a:endParaRPr lang="en-US" dirty="0"/>
          </a:p>
        </p:txBody>
      </p:sp>
      <p:sp>
        <p:nvSpPr>
          <p:cNvPr id="3" name="Content Placeholder 2"/>
          <p:cNvSpPr>
            <a:spLocks noGrp="1"/>
          </p:cNvSpPr>
          <p:nvPr>
            <p:ph idx="1"/>
          </p:nvPr>
        </p:nvSpPr>
        <p:spPr/>
        <p:txBody>
          <a:bodyPr>
            <a:normAutofit lnSpcReduction="10000"/>
          </a:bodyPr>
          <a:lstStyle/>
          <a:p>
            <a:r>
              <a:rPr lang="en-US" dirty="0"/>
              <a:t>Infection results when human beings bathing in this water are infected, the </a:t>
            </a:r>
            <a:r>
              <a:rPr lang="en-US" dirty="0" err="1"/>
              <a:t>cercariae</a:t>
            </a:r>
            <a:r>
              <a:rPr lang="en-US" dirty="0"/>
              <a:t> penetrating the unbroken skin directly. </a:t>
            </a:r>
          </a:p>
          <a:p>
            <a:r>
              <a:rPr lang="en-US" dirty="0"/>
              <a:t>On entry the </a:t>
            </a:r>
            <a:r>
              <a:rPr lang="en-US" dirty="0" err="1"/>
              <a:t>cercariae</a:t>
            </a:r>
            <a:r>
              <a:rPr lang="en-US" dirty="0"/>
              <a:t> cast off their </a:t>
            </a:r>
            <a:r>
              <a:rPr lang="en-US" dirty="0" err="1" smtClean="0"/>
              <a:t>tailsand</a:t>
            </a:r>
            <a:r>
              <a:rPr lang="en-US" dirty="0" smtClean="0"/>
              <a:t> </a:t>
            </a:r>
            <a:r>
              <a:rPr lang="en-US" dirty="0"/>
              <a:t>gain access to a peripheral </a:t>
            </a:r>
            <a:r>
              <a:rPr lang="en-US" dirty="0" err="1"/>
              <a:t>venule</a:t>
            </a:r>
            <a:r>
              <a:rPr lang="en-US" dirty="0"/>
              <a:t>. </a:t>
            </a:r>
            <a:endParaRPr lang="en-US" dirty="0" smtClean="0"/>
          </a:p>
          <a:p>
            <a:r>
              <a:rPr lang="en-US" dirty="0" smtClean="0"/>
              <a:t>From </a:t>
            </a:r>
            <a:r>
              <a:rPr lang="en-US" dirty="0"/>
              <a:t>here, they are carried through the right heart into the pulmonary capillaries. </a:t>
            </a:r>
            <a:r>
              <a:rPr lang="en-US" dirty="0" smtClean="0"/>
              <a:t>To </a:t>
            </a:r>
            <a:r>
              <a:rPr lang="en-US" dirty="0"/>
              <a:t>the lungs, whence they are carried through the left heart into the systemic circulation. </a:t>
            </a:r>
            <a:endParaRPr lang="en-US" dirty="0" smtClean="0"/>
          </a:p>
          <a:p>
            <a:r>
              <a:rPr lang="en-US" dirty="0" smtClean="0"/>
              <a:t>The </a:t>
            </a:r>
            <a:r>
              <a:rPr lang="en-US" dirty="0"/>
              <a:t>majority are shunted in the abdominal aorta and gain access to the mesenteric artery, pass </a:t>
            </a:r>
          </a:p>
          <a:p>
            <a:endParaRPr lang="en-US" dirty="0"/>
          </a:p>
        </p:txBody>
      </p:sp>
    </p:spTree>
    <p:extLst>
      <p:ext uri="{BB962C8B-B14F-4D97-AF65-F5344CB8AC3E}">
        <p14:creationId xmlns:p14="http://schemas.microsoft.com/office/powerpoint/2010/main" xmlns="" val="2631497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through the capillary bed in the intestine and enter portal circulation (taking 5 days to reach the liver). </a:t>
            </a:r>
            <a:endParaRPr lang="en-US" dirty="0" smtClean="0"/>
          </a:p>
          <a:p>
            <a:r>
              <a:rPr lang="en-US" dirty="0" smtClean="0"/>
              <a:t>In </a:t>
            </a:r>
            <a:r>
              <a:rPr lang="en-US" dirty="0"/>
              <a:t>the intrahepatic portion of the portal blood stream, the larvae grow into adults (maturing in 3 weeks from the time of entry). </a:t>
            </a:r>
            <a:endParaRPr lang="en-US" dirty="0" smtClean="0"/>
          </a:p>
          <a:p>
            <a:r>
              <a:rPr lang="en-US" dirty="0" smtClean="0"/>
              <a:t>After </a:t>
            </a:r>
            <a:r>
              <a:rPr lang="en-US" dirty="0"/>
              <a:t>becoming sexually differentiated, they move out of the liver against the blood current, migrating into the inferior mesenteric vein, rectal venous plexus, pelvic veins, and eventually enter the vesical plexus of veins </a:t>
            </a:r>
            <a:r>
              <a:rPr lang="en-US" dirty="0" smtClean="0"/>
              <a:t>.</a:t>
            </a:r>
          </a:p>
          <a:p>
            <a:r>
              <a:rPr lang="en-US" dirty="0" smtClean="0"/>
              <a:t>It </a:t>
            </a:r>
            <a:r>
              <a:rPr lang="en-US" dirty="0"/>
              <a:t>takes about 1 to 3 months for the worms to reach the vesical and pelvic plexuses of veins after the initial exposure of the skin. </a:t>
            </a:r>
            <a:endParaRPr lang="en-US" dirty="0" smtClean="0"/>
          </a:p>
          <a:p>
            <a:pPr marL="0" indent="0">
              <a:buNone/>
            </a:pPr>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xmlns="" val="4022924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When the worms are sexually mature, they copulate (the females are enclosed in the males) and the </a:t>
            </a:r>
            <a:r>
              <a:rPr lang="en-US" dirty="0" err="1"/>
              <a:t>fertilised</a:t>
            </a:r>
            <a:r>
              <a:rPr lang="en-US" dirty="0"/>
              <a:t> females lay eggs which are ultimately voided with the urine. </a:t>
            </a:r>
            <a:endParaRPr lang="en-US" dirty="0" smtClean="0"/>
          </a:p>
          <a:p>
            <a:r>
              <a:rPr lang="en-US" dirty="0" smtClean="0"/>
              <a:t>The </a:t>
            </a:r>
            <a:r>
              <a:rPr lang="en-US" dirty="0"/>
              <a:t>cycle is thus </a:t>
            </a:r>
            <a:r>
              <a:rPr lang="en-US" dirty="0" smtClean="0"/>
              <a:t>repeated</a:t>
            </a:r>
            <a:endParaRPr lang="en-US" dirty="0"/>
          </a:p>
        </p:txBody>
      </p:sp>
    </p:spTree>
    <p:extLst>
      <p:ext uri="{BB962C8B-B14F-4D97-AF65-F5344CB8AC3E}">
        <p14:creationId xmlns:p14="http://schemas.microsoft.com/office/powerpoint/2010/main" xmlns="" val="4208183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Pathogenicity.</a:t>
            </a:r>
          </a:p>
        </p:txBody>
      </p:sp>
      <p:sp>
        <p:nvSpPr>
          <p:cNvPr id="3" name="Content Placeholder 2"/>
          <p:cNvSpPr>
            <a:spLocks noGrp="1"/>
          </p:cNvSpPr>
          <p:nvPr>
            <p:ph idx="1"/>
          </p:nvPr>
        </p:nvSpPr>
        <p:spPr/>
        <p:txBody>
          <a:bodyPr>
            <a:normAutofit fontScale="92500"/>
          </a:bodyPr>
          <a:lstStyle/>
          <a:p>
            <a:pPr marL="0" indent="0">
              <a:buNone/>
            </a:pPr>
            <a:r>
              <a:rPr lang="en-US" dirty="0" smtClean="0"/>
              <a:t>An </a:t>
            </a:r>
            <a:r>
              <a:rPr lang="en-US" dirty="0"/>
              <a:t>individual bathing in an infected pool or coming in contact with contaminated water is liable to </a:t>
            </a:r>
            <a:r>
              <a:rPr lang="en-US" dirty="0" smtClean="0"/>
              <a:t>be </a:t>
            </a:r>
            <a:r>
              <a:rPr lang="en-US" dirty="0"/>
              <a:t>infected. </a:t>
            </a:r>
            <a:endParaRPr lang="en-US" dirty="0" smtClean="0"/>
          </a:p>
          <a:p>
            <a:pPr marL="0" indent="0">
              <a:buNone/>
            </a:pPr>
            <a:r>
              <a:rPr lang="en-US" dirty="0" smtClean="0"/>
              <a:t>The </a:t>
            </a:r>
            <a:r>
              <a:rPr lang="en-US" dirty="0" err="1"/>
              <a:t>cercariae</a:t>
            </a:r>
            <a:r>
              <a:rPr lang="en-US" dirty="0"/>
              <a:t> stick to the surface of the skin of the swimmer or bather, by means of their ventral suckers (acetabula) and as the </a:t>
            </a:r>
            <a:r>
              <a:rPr lang="en-US" dirty="0">
                <a:solidFill>
                  <a:srgbClr val="FFFF00"/>
                </a:solidFill>
              </a:rPr>
              <a:t>water begins to evaporate, penetrate the skin.</a:t>
            </a:r>
            <a:r>
              <a:rPr lang="en-US" dirty="0"/>
              <a:t> </a:t>
            </a:r>
            <a:endParaRPr lang="en-US" dirty="0" smtClean="0"/>
          </a:p>
          <a:p>
            <a:pPr marL="0" indent="0">
              <a:buNone/>
            </a:pPr>
            <a:r>
              <a:rPr lang="en-US" dirty="0" smtClean="0"/>
              <a:t>Infecting Agent-</a:t>
            </a:r>
            <a:r>
              <a:rPr lang="en-US" dirty="0" err="1" smtClean="0"/>
              <a:t>Cercariae</a:t>
            </a:r>
            <a:r>
              <a:rPr lang="en-US" dirty="0" smtClean="0"/>
              <a:t>.</a:t>
            </a:r>
          </a:p>
          <a:p>
            <a:pPr marL="0" indent="0">
              <a:buNone/>
            </a:pPr>
            <a:r>
              <a:rPr lang="en-US" dirty="0" smtClean="0"/>
              <a:t>Portal of Entry-Skin</a:t>
            </a:r>
            <a:r>
              <a:rPr lang="en-US" dirty="0"/>
              <a:t>. </a:t>
            </a:r>
            <a:endParaRPr lang="en-US" dirty="0" smtClean="0"/>
          </a:p>
          <a:p>
            <a:pPr marL="0" indent="0">
              <a:buNone/>
            </a:pPr>
            <a:r>
              <a:rPr lang="en-US" dirty="0" smtClean="0"/>
              <a:t>Site </a:t>
            </a:r>
            <a:r>
              <a:rPr lang="en-US" dirty="0"/>
              <a:t>of </a:t>
            </a:r>
            <a:r>
              <a:rPr lang="en-US" dirty="0" err="1"/>
              <a:t>Localisation</a:t>
            </a:r>
            <a:r>
              <a:rPr lang="en-US" dirty="0"/>
              <a:t>-Vesical plexus of veins (urinary bladder). </a:t>
            </a:r>
          </a:p>
          <a:p>
            <a:endParaRPr lang="en-US" dirty="0"/>
          </a:p>
        </p:txBody>
      </p:sp>
    </p:spTree>
    <p:extLst>
      <p:ext uri="{BB962C8B-B14F-4D97-AF65-F5344CB8AC3E}">
        <p14:creationId xmlns:p14="http://schemas.microsoft.com/office/powerpoint/2010/main" xmlns="" val="34998697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PATHOGENESIS.</a:t>
            </a:r>
          </a:p>
        </p:txBody>
      </p:sp>
      <p:sp>
        <p:nvSpPr>
          <p:cNvPr id="3" name="Content Placeholder 2"/>
          <p:cNvSpPr>
            <a:spLocks noGrp="1"/>
          </p:cNvSpPr>
          <p:nvPr>
            <p:ph idx="1"/>
          </p:nvPr>
        </p:nvSpPr>
        <p:spPr/>
        <p:txBody>
          <a:bodyPr>
            <a:normAutofit/>
          </a:bodyPr>
          <a:lstStyle/>
          <a:p>
            <a:r>
              <a:rPr lang="en-US" dirty="0" smtClean="0"/>
              <a:t>The </a:t>
            </a:r>
            <a:r>
              <a:rPr lang="en-US" dirty="0"/>
              <a:t>terminal-</a:t>
            </a:r>
            <a:r>
              <a:rPr lang="en-US" dirty="0" err="1"/>
              <a:t>spined</a:t>
            </a:r>
            <a:r>
              <a:rPr lang="en-US" dirty="0"/>
              <a:t> eggs of S. </a:t>
            </a:r>
            <a:r>
              <a:rPr lang="en-US" dirty="0" err="1"/>
              <a:t>haematobium</a:t>
            </a:r>
            <a:r>
              <a:rPr lang="en-US" dirty="0"/>
              <a:t> may erode blood vessels and cause </a:t>
            </a:r>
            <a:r>
              <a:rPr lang="en-US" dirty="0" err="1" smtClean="0"/>
              <a:t>haemorrhages</a:t>
            </a:r>
            <a:endParaRPr lang="en-US" dirty="0" smtClean="0"/>
          </a:p>
          <a:p>
            <a:r>
              <a:rPr lang="en-US" dirty="0" err="1" smtClean="0"/>
              <a:t>Schistosome</a:t>
            </a:r>
            <a:r>
              <a:rPr lang="en-US" dirty="0" smtClean="0"/>
              <a:t> </a:t>
            </a:r>
            <a:r>
              <a:rPr lang="en-US" dirty="0"/>
              <a:t>eggs, deposited in the tissues, act like foreign protein and have an </a:t>
            </a:r>
            <a:r>
              <a:rPr lang="en-US" dirty="0" err="1"/>
              <a:t>irritative</a:t>
            </a:r>
            <a:r>
              <a:rPr lang="en-US" dirty="0"/>
              <a:t> effect leading to round cell infiltration and connective tissue hyperplasia. </a:t>
            </a:r>
            <a:endParaRPr lang="en-US" dirty="0" smtClean="0"/>
          </a:p>
          <a:p>
            <a:r>
              <a:rPr lang="en-US" dirty="0" smtClean="0"/>
              <a:t>The </a:t>
            </a:r>
            <a:r>
              <a:rPr lang="en-US" dirty="0"/>
              <a:t>tissue reaction in these cases produces what is known as formation of a “</a:t>
            </a:r>
            <a:r>
              <a:rPr lang="en-US" dirty="0" err="1" smtClean="0">
                <a:solidFill>
                  <a:srgbClr val="FFFF00"/>
                </a:solidFill>
              </a:rPr>
              <a:t>pseudotubercle</a:t>
            </a:r>
            <a:r>
              <a:rPr lang="en-US" dirty="0" smtClean="0"/>
              <a:t> ” </a:t>
            </a:r>
            <a:r>
              <a:rPr lang="en-US" dirty="0"/>
              <a:t>around each egg (egg-granuloma). </a:t>
            </a:r>
            <a:endParaRPr lang="en-US" dirty="0" smtClean="0"/>
          </a:p>
        </p:txBody>
      </p:sp>
    </p:spTree>
    <p:extLst>
      <p:ext uri="{BB962C8B-B14F-4D97-AF65-F5344CB8AC3E}">
        <p14:creationId xmlns:p14="http://schemas.microsoft.com/office/powerpoint/2010/main" xmlns="" val="2500179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Trematodes </a:t>
            </a:r>
            <a:endParaRPr lang="en-US" dirty="0"/>
          </a:p>
        </p:txBody>
      </p:sp>
      <p:sp>
        <p:nvSpPr>
          <p:cNvPr id="3" name="Content Placeholder 2"/>
          <p:cNvSpPr>
            <a:spLocks noGrp="1"/>
          </p:cNvSpPr>
          <p:nvPr>
            <p:ph idx="1"/>
          </p:nvPr>
        </p:nvSpPr>
        <p:spPr/>
        <p:txBody>
          <a:bodyPr/>
          <a:lstStyle/>
          <a:p>
            <a:r>
              <a:rPr lang="en-US" dirty="0" smtClean="0"/>
              <a:t>Posses two suckers which appear like holes</a:t>
            </a:r>
            <a:r>
              <a:rPr lang="en-US" dirty="0" smtClean="0">
                <a:solidFill>
                  <a:srgbClr val="FFFF00"/>
                </a:solidFill>
              </a:rPr>
              <a:t>( </a:t>
            </a:r>
            <a:r>
              <a:rPr lang="en-US" dirty="0" err="1" smtClean="0">
                <a:solidFill>
                  <a:srgbClr val="FFFF00"/>
                </a:solidFill>
              </a:rPr>
              <a:t>trematos</a:t>
            </a:r>
            <a:r>
              <a:rPr lang="en-US" dirty="0" smtClean="0">
                <a:solidFill>
                  <a:srgbClr val="FFFF00"/>
                </a:solidFill>
              </a:rPr>
              <a:t> – pierced with holes)</a:t>
            </a:r>
          </a:p>
          <a:p>
            <a:r>
              <a:rPr lang="en-US" dirty="0" smtClean="0"/>
              <a:t>Leaf shaped and </a:t>
            </a:r>
            <a:r>
              <a:rPr lang="en-US" dirty="0" err="1" smtClean="0"/>
              <a:t>unsegmented</a:t>
            </a:r>
            <a:r>
              <a:rPr lang="en-US" dirty="0" smtClean="0"/>
              <a:t>, flat worms called flukes.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572000" y="3310890"/>
            <a:ext cx="2162175" cy="3162300"/>
          </a:xfrm>
          <a:prstGeom prst="rect">
            <a:avLst/>
          </a:prstGeom>
        </p:spPr>
      </p:pic>
    </p:spTree>
    <p:extLst>
      <p:ext uri="{BB962C8B-B14F-4D97-AF65-F5344CB8AC3E}">
        <p14:creationId xmlns:p14="http://schemas.microsoft.com/office/powerpoint/2010/main" xmlns="" val="15813549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early nodules are highly cellular and are composed of eosinophils, giant cells, monocytes and lymphocytes; </a:t>
            </a:r>
          </a:p>
          <a:p>
            <a:r>
              <a:rPr lang="en-US" dirty="0"/>
              <a:t>later on, the cellular reaction tends to disappear and is replaced by a whorl of fibrous tissue, in the </a:t>
            </a:r>
            <a:r>
              <a:rPr lang="en-US" dirty="0" err="1"/>
              <a:t>centre</a:t>
            </a:r>
            <a:r>
              <a:rPr lang="en-US" dirty="0"/>
              <a:t> of which degenerated and calcified eggs may be found. </a:t>
            </a:r>
          </a:p>
          <a:p>
            <a:r>
              <a:rPr lang="en-US" dirty="0"/>
              <a:t>Large and progressive granulomas are found only around the eggs and may cause a diffuse fibrosis. </a:t>
            </a:r>
          </a:p>
          <a:p>
            <a:endParaRPr lang="en-US" dirty="0"/>
          </a:p>
        </p:txBody>
      </p:sp>
    </p:spTree>
    <p:extLst>
      <p:ext uri="{BB962C8B-B14F-4D97-AF65-F5344CB8AC3E}">
        <p14:creationId xmlns:p14="http://schemas.microsoft.com/office/powerpoint/2010/main" xmlns="" val="27582822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Schistosome</a:t>
            </a:r>
            <a:r>
              <a:rPr lang="en-US" dirty="0"/>
              <a:t> granuloma.</a:t>
            </a:r>
          </a:p>
        </p:txBody>
      </p:sp>
      <p:sp>
        <p:nvSpPr>
          <p:cNvPr id="3" name="Content Placeholder 2"/>
          <p:cNvSpPr>
            <a:spLocks noGrp="1"/>
          </p:cNvSpPr>
          <p:nvPr>
            <p:ph idx="1"/>
          </p:nvPr>
        </p:nvSpPr>
        <p:spPr/>
        <p:txBody>
          <a:bodyPr/>
          <a:lstStyle/>
          <a:p>
            <a:r>
              <a:rPr lang="en-US" dirty="0" smtClean="0"/>
              <a:t>The </a:t>
            </a:r>
            <a:r>
              <a:rPr lang="en-US" dirty="0" err="1"/>
              <a:t>Schistosome</a:t>
            </a:r>
            <a:r>
              <a:rPr lang="en-US" dirty="0"/>
              <a:t> eggs secrete soluble substances which pass through the pores of the egg-shell and provoke a granulomatous reaction, a manifestation of cell-mediated delayed hypersensitivity. </a:t>
            </a:r>
            <a:endParaRPr lang="en-US" dirty="0" smtClean="0"/>
          </a:p>
          <a:p>
            <a:r>
              <a:rPr lang="en-US" dirty="0" smtClean="0"/>
              <a:t>In </a:t>
            </a:r>
            <a:r>
              <a:rPr lang="en-US" dirty="0" err="1"/>
              <a:t>sensitised</a:t>
            </a:r>
            <a:r>
              <a:rPr lang="en-US" dirty="0"/>
              <a:t> individuals, granulomatous reaction becomes accelerated and enhanced on second exposure to eggs. </a:t>
            </a:r>
          </a:p>
        </p:txBody>
      </p:sp>
    </p:spTree>
    <p:extLst>
      <p:ext uri="{BB962C8B-B14F-4D97-AF65-F5344CB8AC3E}">
        <p14:creationId xmlns:p14="http://schemas.microsoft.com/office/powerpoint/2010/main" xmlns="" val="71541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 ( </a:t>
            </a:r>
            <a:r>
              <a:rPr lang="en-US" dirty="0" err="1" smtClean="0"/>
              <a:t>schistosomiasis</a:t>
            </a:r>
            <a:r>
              <a:rPr lang="en-US" dirty="0" smtClean="0"/>
              <a:t>)</a:t>
            </a:r>
            <a:endParaRPr lang="en-US" dirty="0"/>
          </a:p>
        </p:txBody>
      </p:sp>
      <p:sp>
        <p:nvSpPr>
          <p:cNvPr id="3" name="Content Placeholder 2"/>
          <p:cNvSpPr>
            <a:spLocks noGrp="1"/>
          </p:cNvSpPr>
          <p:nvPr>
            <p:ph idx="1"/>
          </p:nvPr>
        </p:nvSpPr>
        <p:spPr/>
        <p:txBody>
          <a:bodyPr/>
          <a:lstStyle/>
          <a:p>
            <a:r>
              <a:rPr lang="en-US" dirty="0" smtClean="0"/>
              <a:t>Known as </a:t>
            </a:r>
            <a:r>
              <a:rPr lang="en-US" dirty="0" smtClean="0">
                <a:solidFill>
                  <a:srgbClr val="FFFF00"/>
                </a:solidFill>
              </a:rPr>
              <a:t>BILHARZIASIS</a:t>
            </a:r>
          </a:p>
          <a:p>
            <a:r>
              <a:rPr lang="en-US" dirty="0" smtClean="0"/>
              <a:t>1, By </a:t>
            </a:r>
            <a:r>
              <a:rPr lang="en-US" dirty="0" err="1" smtClean="0"/>
              <a:t>cercaria</a:t>
            </a:r>
            <a:r>
              <a:rPr lang="en-US" dirty="0" smtClean="0"/>
              <a:t> at the site of entrance: dermatitis </a:t>
            </a:r>
          </a:p>
          <a:p>
            <a:r>
              <a:rPr lang="en-US" dirty="0" smtClean="0"/>
              <a:t>2, Toxic </a:t>
            </a:r>
            <a:r>
              <a:rPr lang="en-US" dirty="0" err="1" smtClean="0"/>
              <a:t>metaboloites</a:t>
            </a:r>
            <a:r>
              <a:rPr lang="en-US" dirty="0" smtClean="0"/>
              <a:t> released during growth in the liver: fever, urticarial, eosinophilia, hepatomegaly and splenomegaly</a:t>
            </a:r>
          </a:p>
          <a:p>
            <a:r>
              <a:rPr lang="en-US" dirty="0" smtClean="0"/>
              <a:t>3, by eggs: producing painless terminal hematuria</a:t>
            </a:r>
            <a:endParaRPr lang="en-US" dirty="0"/>
          </a:p>
        </p:txBody>
      </p:sp>
    </p:spTree>
    <p:extLst>
      <p:ext uri="{BB962C8B-B14F-4D97-AF65-F5344CB8AC3E}">
        <p14:creationId xmlns:p14="http://schemas.microsoft.com/office/powerpoint/2010/main" xmlns="" val="10249666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diagnosis</a:t>
            </a:r>
            <a:endParaRPr lang="en-US" dirty="0"/>
          </a:p>
        </p:txBody>
      </p:sp>
      <p:sp>
        <p:nvSpPr>
          <p:cNvPr id="3" name="Content Placeholder 2"/>
          <p:cNvSpPr>
            <a:spLocks noGrp="1"/>
          </p:cNvSpPr>
          <p:nvPr>
            <p:ph idx="1"/>
          </p:nvPr>
        </p:nvSpPr>
        <p:spPr/>
        <p:txBody>
          <a:bodyPr/>
          <a:lstStyle/>
          <a:p>
            <a:r>
              <a:rPr lang="en-US" dirty="0" smtClean="0"/>
              <a:t>Microscopic examination of urine: presence of eggs terminal </a:t>
            </a:r>
            <a:r>
              <a:rPr lang="en-US" dirty="0" err="1" smtClean="0"/>
              <a:t>spined</a:t>
            </a:r>
            <a:r>
              <a:rPr lang="en-US" dirty="0" smtClean="0"/>
              <a:t> egg</a:t>
            </a:r>
          </a:p>
          <a:p>
            <a:r>
              <a:rPr lang="en-US" dirty="0" smtClean="0"/>
              <a:t>Examination of vesical mucosal biopsy by cystoscopy</a:t>
            </a:r>
            <a:endParaRPr lang="en-US" dirty="0"/>
          </a:p>
        </p:txBody>
      </p:sp>
    </p:spTree>
    <p:extLst>
      <p:ext uri="{BB962C8B-B14F-4D97-AF65-F5344CB8AC3E}">
        <p14:creationId xmlns:p14="http://schemas.microsoft.com/office/powerpoint/2010/main" xmlns="" val="37293982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Schistosoma</a:t>
            </a:r>
            <a:r>
              <a:rPr lang="en-US" dirty="0" smtClean="0"/>
              <a:t> </a:t>
            </a:r>
            <a:r>
              <a:rPr lang="en-US" dirty="0" err="1" smtClean="0"/>
              <a:t>mansoni</a:t>
            </a:r>
            <a:endParaRPr lang="en-US" dirty="0"/>
          </a:p>
        </p:txBody>
      </p:sp>
      <p:sp>
        <p:nvSpPr>
          <p:cNvPr id="3" name="Content Placeholder 2"/>
          <p:cNvSpPr>
            <a:spLocks noGrp="1"/>
          </p:cNvSpPr>
          <p:nvPr>
            <p:ph idx="1"/>
          </p:nvPr>
        </p:nvSpPr>
        <p:spPr/>
        <p:txBody>
          <a:bodyPr/>
          <a:lstStyle/>
          <a:p>
            <a:r>
              <a:rPr lang="en-US" dirty="0" smtClean="0"/>
              <a:t>Habitat : Lives in the </a:t>
            </a:r>
            <a:r>
              <a:rPr lang="en-US" dirty="0" err="1" smtClean="0"/>
              <a:t>sigmoidorectal</a:t>
            </a:r>
            <a:r>
              <a:rPr lang="en-US" dirty="0" smtClean="0"/>
              <a:t> region</a:t>
            </a:r>
          </a:p>
          <a:p>
            <a:r>
              <a:rPr lang="en-US" dirty="0" smtClean="0"/>
              <a:t>Life cycle: eggs escape through feces</a:t>
            </a:r>
          </a:p>
          <a:p>
            <a:r>
              <a:rPr lang="en-US" dirty="0" err="1" smtClean="0"/>
              <a:t>Pathogenecity</a:t>
            </a:r>
            <a:r>
              <a:rPr lang="en-US" dirty="0" smtClean="0"/>
              <a:t>: causing intestinal </a:t>
            </a:r>
            <a:r>
              <a:rPr lang="en-US" dirty="0" err="1" smtClean="0"/>
              <a:t>bilharziasis</a:t>
            </a:r>
            <a:r>
              <a:rPr lang="en-US" dirty="0" smtClean="0"/>
              <a:t> or </a:t>
            </a:r>
            <a:r>
              <a:rPr lang="en-US" dirty="0" err="1" smtClean="0"/>
              <a:t>schistosomal</a:t>
            </a:r>
            <a:r>
              <a:rPr lang="en-US" dirty="0" smtClean="0"/>
              <a:t> dysentery</a:t>
            </a:r>
          </a:p>
          <a:p>
            <a:r>
              <a:rPr lang="en-US" dirty="0" smtClean="0"/>
              <a:t>Clinical features: </a:t>
            </a:r>
          </a:p>
          <a:p>
            <a:r>
              <a:rPr lang="en-US" dirty="0" smtClean="0"/>
              <a:t>Intestinal- dysenteric attack</a:t>
            </a:r>
          </a:p>
          <a:p>
            <a:r>
              <a:rPr lang="en-US" dirty="0" smtClean="0"/>
              <a:t>Ectopic- </a:t>
            </a:r>
            <a:r>
              <a:rPr lang="en-US" dirty="0" err="1" smtClean="0"/>
              <a:t>hepatomegly</a:t>
            </a:r>
            <a:r>
              <a:rPr lang="en-US" dirty="0" smtClean="0"/>
              <a:t>, </a:t>
            </a:r>
            <a:r>
              <a:rPr lang="en-US" dirty="0" err="1" smtClean="0"/>
              <a:t>periportal</a:t>
            </a:r>
            <a:r>
              <a:rPr lang="en-US" dirty="0" smtClean="0"/>
              <a:t> cirrhosis, portal hypertension</a:t>
            </a:r>
          </a:p>
          <a:p>
            <a:endParaRPr lang="en-US" dirty="0"/>
          </a:p>
        </p:txBody>
      </p:sp>
    </p:spTree>
    <p:extLst>
      <p:ext uri="{BB962C8B-B14F-4D97-AF65-F5344CB8AC3E}">
        <p14:creationId xmlns:p14="http://schemas.microsoft.com/office/powerpoint/2010/main" xmlns="" val="18867155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Eggs – lateral spine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3200400" y="2629694"/>
            <a:ext cx="2743200" cy="2743200"/>
          </a:xfrm>
        </p:spPr>
      </p:pic>
    </p:spTree>
    <p:extLst>
      <p:ext uri="{BB962C8B-B14F-4D97-AF65-F5344CB8AC3E}">
        <p14:creationId xmlns:p14="http://schemas.microsoft.com/office/powerpoint/2010/main" xmlns="" val="39912834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idx="1"/>
          </p:nvPr>
        </p:nvSpPr>
        <p:spPr/>
        <p:txBody>
          <a:bodyPr/>
          <a:lstStyle/>
          <a:p>
            <a:r>
              <a:rPr lang="en-US" dirty="0" smtClean="0"/>
              <a:t>Stool examination for eggs</a:t>
            </a:r>
          </a:p>
          <a:p>
            <a:r>
              <a:rPr lang="en-US" dirty="0" smtClean="0"/>
              <a:t>Rectal biopsy examination</a:t>
            </a:r>
          </a:p>
          <a:p>
            <a:endParaRPr lang="en-US" dirty="0"/>
          </a:p>
        </p:txBody>
      </p:sp>
    </p:spTree>
    <p:extLst>
      <p:ext uri="{BB962C8B-B14F-4D97-AF65-F5344CB8AC3E}">
        <p14:creationId xmlns:p14="http://schemas.microsoft.com/office/powerpoint/2010/main" xmlns="" val="1901180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Schistosoma</a:t>
            </a:r>
            <a:r>
              <a:rPr lang="en-US" dirty="0"/>
              <a:t> </a:t>
            </a:r>
            <a:r>
              <a:rPr lang="en-US" dirty="0" err="1" smtClean="0"/>
              <a:t>japonicum</a:t>
            </a:r>
            <a:endParaRPr lang="en-US" dirty="0"/>
          </a:p>
        </p:txBody>
      </p:sp>
      <p:sp>
        <p:nvSpPr>
          <p:cNvPr id="3" name="Content Placeholder 2"/>
          <p:cNvSpPr>
            <a:spLocks noGrp="1"/>
          </p:cNvSpPr>
          <p:nvPr>
            <p:ph idx="1"/>
          </p:nvPr>
        </p:nvSpPr>
        <p:spPr/>
        <p:txBody>
          <a:bodyPr/>
          <a:lstStyle/>
          <a:p>
            <a:r>
              <a:rPr lang="en-US" dirty="0" smtClean="0"/>
              <a:t>G.D: china, japan, </a:t>
            </a:r>
            <a:r>
              <a:rPr lang="en-US" dirty="0" err="1" smtClean="0"/>
              <a:t>philipines</a:t>
            </a:r>
            <a:r>
              <a:rPr lang="en-US" dirty="0" smtClean="0"/>
              <a:t>, Taiwan, </a:t>
            </a:r>
            <a:r>
              <a:rPr lang="en-US" dirty="0" err="1" smtClean="0"/>
              <a:t>burma</a:t>
            </a:r>
            <a:endParaRPr lang="en-US" dirty="0" smtClean="0"/>
          </a:p>
          <a:p>
            <a:r>
              <a:rPr lang="en-US" dirty="0" smtClean="0"/>
              <a:t>Habitat: portal venous system, </a:t>
            </a:r>
            <a:r>
              <a:rPr lang="en-US" dirty="0" err="1" smtClean="0"/>
              <a:t>ileo</a:t>
            </a:r>
            <a:r>
              <a:rPr lang="en-US" dirty="0" smtClean="0"/>
              <a:t> </a:t>
            </a:r>
            <a:r>
              <a:rPr lang="en-US" dirty="0" err="1" smtClean="0"/>
              <a:t>caecal</a:t>
            </a:r>
            <a:r>
              <a:rPr lang="en-US" dirty="0" smtClean="0"/>
              <a:t> region, rectal plexus of veins.</a:t>
            </a:r>
          </a:p>
          <a:p>
            <a:r>
              <a:rPr lang="en-US" dirty="0" smtClean="0"/>
              <a:t>Life cycle: eggs escape through feces</a:t>
            </a:r>
          </a:p>
          <a:p>
            <a:endParaRPr lang="en-US" dirty="0" smtClean="0"/>
          </a:p>
          <a:p>
            <a:endParaRPr lang="en-US" dirty="0"/>
          </a:p>
        </p:txBody>
      </p:sp>
    </p:spTree>
    <p:extLst>
      <p:ext uri="{BB962C8B-B14F-4D97-AF65-F5344CB8AC3E}">
        <p14:creationId xmlns:p14="http://schemas.microsoft.com/office/powerpoint/2010/main" xmlns="" val="28687279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Eggs  - lateral knob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3143250" y="2929731"/>
            <a:ext cx="2857500" cy="2143125"/>
          </a:xfrm>
        </p:spPr>
      </p:pic>
    </p:spTree>
    <p:extLst>
      <p:ext uri="{BB962C8B-B14F-4D97-AF65-F5344CB8AC3E}">
        <p14:creationId xmlns:p14="http://schemas.microsoft.com/office/powerpoint/2010/main" xmlns="" val="70047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Pathogenecity</a:t>
            </a:r>
            <a:r>
              <a:rPr lang="en-US" dirty="0" smtClean="0"/>
              <a:t> </a:t>
            </a:r>
            <a:endParaRPr lang="en-US" dirty="0"/>
          </a:p>
        </p:txBody>
      </p:sp>
      <p:sp>
        <p:nvSpPr>
          <p:cNvPr id="3" name="Content Placeholder 2"/>
          <p:cNvSpPr>
            <a:spLocks noGrp="1"/>
          </p:cNvSpPr>
          <p:nvPr>
            <p:ph idx="1"/>
          </p:nvPr>
        </p:nvSpPr>
        <p:spPr/>
        <p:txBody>
          <a:bodyPr/>
          <a:lstStyle/>
          <a:p>
            <a:r>
              <a:rPr lang="en-US" dirty="0" smtClean="0"/>
              <a:t>Causing KATAYAMA DISEASE</a:t>
            </a:r>
          </a:p>
          <a:p>
            <a:r>
              <a:rPr lang="en-US" dirty="0" smtClean="0"/>
              <a:t>Clinical features</a:t>
            </a:r>
          </a:p>
          <a:p>
            <a:r>
              <a:rPr lang="en-US" dirty="0" err="1" smtClean="0"/>
              <a:t>Dystentry</a:t>
            </a:r>
            <a:r>
              <a:rPr lang="en-US" dirty="0" smtClean="0"/>
              <a:t> </a:t>
            </a:r>
          </a:p>
          <a:p>
            <a:r>
              <a:rPr lang="en-US" dirty="0" smtClean="0"/>
              <a:t>Liver : </a:t>
            </a:r>
            <a:r>
              <a:rPr lang="en-US" dirty="0" err="1" smtClean="0"/>
              <a:t>periporatal</a:t>
            </a:r>
            <a:r>
              <a:rPr lang="en-US" dirty="0" smtClean="0"/>
              <a:t> cirrhosis</a:t>
            </a:r>
          </a:p>
          <a:p>
            <a:r>
              <a:rPr lang="en-US" dirty="0" err="1" smtClean="0"/>
              <a:t>Schistosome</a:t>
            </a:r>
            <a:r>
              <a:rPr lang="en-US" dirty="0" smtClean="0"/>
              <a:t> hepatic fibrosis</a:t>
            </a:r>
          </a:p>
          <a:p>
            <a:r>
              <a:rPr lang="en-US" dirty="0" smtClean="0"/>
              <a:t>Spleen: splenomegaly</a:t>
            </a:r>
            <a:endParaRPr lang="en-US" dirty="0"/>
          </a:p>
        </p:txBody>
      </p:sp>
    </p:spTree>
    <p:extLst>
      <p:ext uri="{BB962C8B-B14F-4D97-AF65-F5344CB8AC3E}">
        <p14:creationId xmlns:p14="http://schemas.microsoft.com/office/powerpoint/2010/main" xmlns="" val="3154288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Classsification</a:t>
            </a:r>
            <a:r>
              <a:rPr lang="en-US" dirty="0" smtClean="0"/>
              <a:t> </a:t>
            </a:r>
            <a:endParaRPr lang="en-US" dirty="0"/>
          </a:p>
        </p:txBody>
      </p:sp>
      <p:sp>
        <p:nvSpPr>
          <p:cNvPr id="3" name="Content Placeholder 2"/>
          <p:cNvSpPr>
            <a:spLocks noGrp="1"/>
          </p:cNvSpPr>
          <p:nvPr>
            <p:ph idx="1"/>
          </p:nvPr>
        </p:nvSpPr>
        <p:spPr/>
        <p:txBody>
          <a:bodyPr/>
          <a:lstStyle/>
          <a:p>
            <a:r>
              <a:rPr lang="en-US" dirty="0" smtClean="0"/>
              <a:t>Intestinal : </a:t>
            </a:r>
          </a:p>
          <a:p>
            <a:r>
              <a:rPr lang="en-US" dirty="0" smtClean="0"/>
              <a:t>Hepatic </a:t>
            </a:r>
          </a:p>
          <a:p>
            <a:r>
              <a:rPr lang="en-US" dirty="0" smtClean="0"/>
              <a:t>Lung trematodes</a:t>
            </a:r>
          </a:p>
          <a:p>
            <a:r>
              <a:rPr lang="en-US" dirty="0" smtClean="0"/>
              <a:t>Blood dwelling</a:t>
            </a:r>
            <a:endParaRPr lang="en-US" dirty="0"/>
          </a:p>
        </p:txBody>
      </p:sp>
    </p:spTree>
    <p:extLst>
      <p:ext uri="{BB962C8B-B14F-4D97-AF65-F5344CB8AC3E}">
        <p14:creationId xmlns:p14="http://schemas.microsoft.com/office/powerpoint/2010/main" xmlns="" val="42639802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a:t>
            </a:r>
            <a:endParaRPr lang="en-US" dirty="0"/>
          </a:p>
        </p:txBody>
      </p:sp>
      <p:sp>
        <p:nvSpPr>
          <p:cNvPr id="3" name="Content Placeholder 2"/>
          <p:cNvSpPr>
            <a:spLocks noGrp="1"/>
          </p:cNvSpPr>
          <p:nvPr>
            <p:ph idx="1"/>
          </p:nvPr>
        </p:nvSpPr>
        <p:spPr>
          <a:xfrm>
            <a:off x="444137" y="1587137"/>
            <a:ext cx="8530046" cy="4525963"/>
          </a:xfrm>
        </p:spPr>
        <p:txBody>
          <a:bodyPr/>
          <a:lstStyle/>
          <a:p>
            <a:r>
              <a:rPr lang="en-US" dirty="0" smtClean="0"/>
              <a:t>Essentials of Medical </a:t>
            </a:r>
            <a:r>
              <a:rPr lang="en-US" dirty="0" err="1" smtClean="0"/>
              <a:t>Parasitology</a:t>
            </a:r>
            <a:r>
              <a:rPr lang="en-US" dirty="0" smtClean="0"/>
              <a:t> </a:t>
            </a:r>
            <a:r>
              <a:rPr lang="en-US" dirty="0" err="1" smtClean="0"/>
              <a:t>Apurba</a:t>
            </a:r>
            <a:r>
              <a:rPr lang="en-US" dirty="0" smtClean="0"/>
              <a:t> </a:t>
            </a:r>
            <a:r>
              <a:rPr lang="en-US" dirty="0" err="1" smtClean="0"/>
              <a:t>Sankar</a:t>
            </a:r>
            <a:r>
              <a:rPr lang="en-US" dirty="0" smtClean="0"/>
              <a:t> </a:t>
            </a:r>
            <a:r>
              <a:rPr lang="en-US" dirty="0" err="1" smtClean="0"/>
              <a:t>Sastry</a:t>
            </a:r>
            <a:endParaRPr lang="en-US" dirty="0" smtClean="0"/>
          </a:p>
          <a:p>
            <a:r>
              <a:rPr lang="en-US" dirty="0" smtClean="0"/>
              <a:t>Medical </a:t>
            </a:r>
            <a:r>
              <a:rPr lang="en-US" dirty="0" err="1" smtClean="0"/>
              <a:t>Parasitology</a:t>
            </a:r>
            <a:r>
              <a:rPr lang="en-US" dirty="0" smtClean="0"/>
              <a:t> K.D </a:t>
            </a:r>
            <a:r>
              <a:rPr lang="en-US" dirty="0" err="1" smtClean="0"/>
              <a:t>Chatterjee</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Terms Used in the Description of Trematodes </a:t>
            </a:r>
          </a:p>
        </p:txBody>
      </p:sp>
      <p:sp>
        <p:nvSpPr>
          <p:cNvPr id="3" name="Content Placeholder 2"/>
          <p:cNvSpPr>
            <a:spLocks noGrp="1"/>
          </p:cNvSpPr>
          <p:nvPr>
            <p:ph idx="1"/>
          </p:nvPr>
        </p:nvSpPr>
        <p:spPr/>
        <p:txBody>
          <a:bodyPr>
            <a:normAutofit fontScale="77500" lnSpcReduction="20000"/>
          </a:bodyPr>
          <a:lstStyle/>
          <a:p>
            <a:r>
              <a:rPr lang="en-US" dirty="0" err="1"/>
              <a:t>Distomata</a:t>
            </a:r>
            <a:r>
              <a:rPr lang="en-US" dirty="0"/>
              <a:t> (from G. di, two; stoma, mouth). Possessing two suckers. </a:t>
            </a:r>
            <a:endParaRPr lang="en-US" dirty="0" smtClean="0"/>
          </a:p>
          <a:p>
            <a:r>
              <a:rPr lang="en-US" dirty="0" smtClean="0">
                <a:solidFill>
                  <a:srgbClr val="FFFF00"/>
                </a:solidFill>
              </a:rPr>
              <a:t>Acetabulum</a:t>
            </a:r>
            <a:r>
              <a:rPr lang="en-US" dirty="0" smtClean="0"/>
              <a:t> </a:t>
            </a:r>
            <a:r>
              <a:rPr lang="en-US" dirty="0"/>
              <a:t>(from L., a shallow vinegar vessel or cup). A muscular organ of attachment, commonly called “sucker”. </a:t>
            </a:r>
          </a:p>
          <a:p>
            <a:r>
              <a:rPr lang="en-US" dirty="0" err="1">
                <a:solidFill>
                  <a:srgbClr val="FFFF00"/>
                </a:solidFill>
              </a:rPr>
              <a:t>Miracidium</a:t>
            </a:r>
            <a:r>
              <a:rPr lang="en-US" dirty="0"/>
              <a:t> (from G “a little boy”). The first larval stage coming out of the T </a:t>
            </a:r>
            <a:r>
              <a:rPr lang="en-US" dirty="0" err="1"/>
              <a:t>rematode</a:t>
            </a:r>
            <a:r>
              <a:rPr lang="en-US" dirty="0"/>
              <a:t> egg in water; infective to </a:t>
            </a:r>
            <a:r>
              <a:rPr lang="en-US" dirty="0" smtClean="0"/>
              <a:t>mollusk </a:t>
            </a:r>
            <a:r>
              <a:rPr lang="en-US" dirty="0"/>
              <a:t>only. </a:t>
            </a:r>
            <a:endParaRPr lang="en-US" dirty="0" smtClean="0"/>
          </a:p>
          <a:p>
            <a:r>
              <a:rPr lang="en-US" dirty="0" err="1" smtClean="0">
                <a:solidFill>
                  <a:srgbClr val="FFFF00"/>
                </a:solidFill>
              </a:rPr>
              <a:t>Sporocyst</a:t>
            </a:r>
            <a:r>
              <a:rPr lang="en-US" dirty="0" smtClean="0">
                <a:solidFill>
                  <a:srgbClr val="FFFF00"/>
                </a:solidFill>
              </a:rPr>
              <a:t> </a:t>
            </a:r>
            <a:r>
              <a:rPr lang="en-US" dirty="0"/>
              <a:t>(from G. </a:t>
            </a:r>
            <a:r>
              <a:rPr lang="en-US" dirty="0" err="1"/>
              <a:t>sporos</a:t>
            </a:r>
            <a:r>
              <a:rPr lang="en-US" dirty="0"/>
              <a:t>, seed; </a:t>
            </a:r>
            <a:r>
              <a:rPr lang="en-US" dirty="0" err="1"/>
              <a:t>kystis</a:t>
            </a:r>
            <a:r>
              <a:rPr lang="en-US" dirty="0"/>
              <a:t>, cell or bladder). The second larval stage of the Trematode occurring in the </a:t>
            </a:r>
            <a:r>
              <a:rPr lang="en-US" dirty="0" err="1"/>
              <a:t>mollusc</a:t>
            </a:r>
            <a:r>
              <a:rPr lang="en-US" dirty="0"/>
              <a:t>. Asexual multiplication occurs at this stage only in </a:t>
            </a:r>
            <a:r>
              <a:rPr lang="en-US" dirty="0" err="1"/>
              <a:t>Schistosomes</a:t>
            </a:r>
            <a:r>
              <a:rPr lang="en-US" dirty="0"/>
              <a:t>. </a:t>
            </a:r>
            <a:endParaRPr lang="en-US" dirty="0" smtClean="0"/>
          </a:p>
          <a:p>
            <a:r>
              <a:rPr lang="en-US" dirty="0" err="1" smtClean="0">
                <a:solidFill>
                  <a:srgbClr val="FFFF00"/>
                </a:solidFill>
              </a:rPr>
              <a:t>Redia</a:t>
            </a:r>
            <a:r>
              <a:rPr lang="en-US" dirty="0" smtClean="0"/>
              <a:t> </a:t>
            </a:r>
            <a:r>
              <a:rPr lang="en-US" dirty="0"/>
              <a:t>(named after Francesco </a:t>
            </a:r>
            <a:r>
              <a:rPr lang="en-US" dirty="0" err="1"/>
              <a:t>Redi</a:t>
            </a:r>
            <a:r>
              <a:rPr lang="en-US" dirty="0"/>
              <a:t>, Italian naturalist). The third larval stage of the Trematode occurring in the </a:t>
            </a:r>
            <a:r>
              <a:rPr lang="en-US" dirty="0" err="1"/>
              <a:t>mollusc</a:t>
            </a:r>
            <a:r>
              <a:rPr lang="en-US" dirty="0"/>
              <a:t>. Asexual multiplication at this </a:t>
            </a:r>
            <a:r>
              <a:rPr lang="en-US" dirty="0" smtClean="0"/>
              <a:t>stage </a:t>
            </a:r>
          </a:p>
          <a:p>
            <a:r>
              <a:rPr lang="en-US" dirty="0" err="1" smtClean="0">
                <a:solidFill>
                  <a:srgbClr val="FFFF00"/>
                </a:solidFill>
              </a:rPr>
              <a:t>Cercaria</a:t>
            </a:r>
            <a:r>
              <a:rPr lang="en-US" dirty="0" smtClean="0"/>
              <a:t> </a:t>
            </a:r>
            <a:r>
              <a:rPr lang="en-US" dirty="0"/>
              <a:t>(</a:t>
            </a:r>
            <a:r>
              <a:rPr lang="en-US" dirty="0" smtClean="0"/>
              <a:t>G. </a:t>
            </a:r>
            <a:r>
              <a:rPr lang="en-US" dirty="0" err="1"/>
              <a:t>kerkos</a:t>
            </a:r>
            <a:r>
              <a:rPr lang="en-US" dirty="0"/>
              <a:t>, tail). The final stage of larval development of Trematodes in the </a:t>
            </a:r>
            <a:r>
              <a:rPr lang="en-US" dirty="0" err="1" smtClean="0"/>
              <a:t>mollusc</a:t>
            </a:r>
            <a:r>
              <a:rPr lang="en-US" dirty="0"/>
              <a:t>, possessing a body and tail. It escapes into the surrounding </a:t>
            </a:r>
            <a:r>
              <a:rPr lang="en-US" dirty="0" smtClean="0"/>
              <a:t>water</a:t>
            </a:r>
            <a:endParaRPr lang="en-US" dirty="0"/>
          </a:p>
        </p:txBody>
      </p:sp>
    </p:spTree>
    <p:extLst>
      <p:ext uri="{BB962C8B-B14F-4D97-AF65-F5344CB8AC3E}">
        <p14:creationId xmlns:p14="http://schemas.microsoft.com/office/powerpoint/2010/main" xmlns="" val="3785761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smtClean="0"/>
              <a:t>SCHISTOSOMA HEMATOBIUM</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Common Name</a:t>
            </a:r>
            <a:r>
              <a:rPr lang="en-US" dirty="0">
                <a:solidFill>
                  <a:srgbClr val="FFFF00"/>
                </a:solidFill>
              </a:rPr>
              <a:t>: The vesical blood fluke</a:t>
            </a:r>
          </a:p>
          <a:p>
            <a:r>
              <a:rPr lang="en-US" dirty="0" smtClean="0"/>
              <a:t>Geographical Distribution: Various </a:t>
            </a:r>
            <a:r>
              <a:rPr lang="en-US" dirty="0"/>
              <a:t>parts of Africa and Middle </a:t>
            </a:r>
            <a:r>
              <a:rPr lang="en-US" dirty="0" smtClean="0"/>
              <a:t>East</a:t>
            </a:r>
          </a:p>
          <a:p>
            <a:r>
              <a:rPr lang="en-US" dirty="0"/>
              <a:t>Habitat. </a:t>
            </a:r>
            <a:r>
              <a:rPr lang="en-US" dirty="0" smtClean="0"/>
              <a:t> Adult </a:t>
            </a:r>
            <a:r>
              <a:rPr lang="en-US" dirty="0"/>
              <a:t>worms live, in copula, in the </a:t>
            </a:r>
            <a:r>
              <a:rPr lang="en-US" dirty="0">
                <a:solidFill>
                  <a:srgbClr val="FFFF00"/>
                </a:solidFill>
              </a:rPr>
              <a:t>pelvic venous plexus vesical, prostatic and uterine plexuses of </a:t>
            </a:r>
            <a:r>
              <a:rPr lang="en-US" dirty="0" smtClean="0">
                <a:solidFill>
                  <a:srgbClr val="FFFF00"/>
                </a:solidFill>
              </a:rPr>
              <a:t>veins</a:t>
            </a:r>
          </a:p>
          <a:p>
            <a:endParaRPr lang="en-US" dirty="0"/>
          </a:p>
        </p:txBody>
      </p:sp>
    </p:spTree>
    <p:extLst>
      <p:ext uri="{BB962C8B-B14F-4D97-AF65-F5344CB8AC3E}">
        <p14:creationId xmlns:p14="http://schemas.microsoft.com/office/powerpoint/2010/main" xmlns="" val="3675175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331720" y="555425"/>
            <a:ext cx="4265295" cy="5990949"/>
          </a:xfrm>
        </p:spPr>
      </p:pic>
    </p:spTree>
    <p:extLst>
      <p:ext uri="{BB962C8B-B14F-4D97-AF65-F5344CB8AC3E}">
        <p14:creationId xmlns:p14="http://schemas.microsoft.com/office/powerpoint/2010/main" xmlns="" val="509679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Morphology</a:t>
            </a:r>
            <a:endParaRPr lang="en-US" dirty="0"/>
          </a:p>
        </p:txBody>
      </p:sp>
      <p:sp>
        <p:nvSpPr>
          <p:cNvPr id="3" name="Content Placeholder 2"/>
          <p:cNvSpPr>
            <a:spLocks noGrp="1"/>
          </p:cNvSpPr>
          <p:nvPr>
            <p:ph idx="1"/>
          </p:nvPr>
        </p:nvSpPr>
        <p:spPr/>
        <p:txBody>
          <a:bodyPr/>
          <a:lstStyle/>
          <a:p>
            <a:r>
              <a:rPr lang="en-US" dirty="0" smtClean="0"/>
              <a:t>In </a:t>
            </a:r>
            <a:r>
              <a:rPr lang="en-US" dirty="0"/>
              <a:t>general, the three species of adult worms resemble each other closely; </a:t>
            </a:r>
            <a:r>
              <a:rPr lang="en-US" dirty="0" smtClean="0"/>
              <a:t>having </a:t>
            </a:r>
            <a:r>
              <a:rPr lang="en-US" dirty="0"/>
              <a:t>a life span of 20 to 30 years. </a:t>
            </a:r>
            <a:endParaRPr lang="en-US" dirty="0" smtClean="0"/>
          </a:p>
          <a:p>
            <a:r>
              <a:rPr lang="en-US" dirty="0" smtClean="0"/>
              <a:t>Adult worm:</a:t>
            </a:r>
          </a:p>
          <a:p>
            <a:r>
              <a:rPr lang="en-US" dirty="0" smtClean="0"/>
              <a:t>Flat and broad, male and females separate and male holds the female in the </a:t>
            </a:r>
            <a:r>
              <a:rPr lang="en-US" dirty="0" err="1" smtClean="0"/>
              <a:t>gynaecophoric</a:t>
            </a:r>
            <a:r>
              <a:rPr lang="en-US" dirty="0" smtClean="0"/>
              <a:t> canal, seen as couples</a:t>
            </a:r>
          </a:p>
          <a:p>
            <a:r>
              <a:rPr lang="en-US" dirty="0" smtClean="0"/>
              <a:t>Posses two suckers</a:t>
            </a:r>
          </a:p>
          <a:p>
            <a:endParaRPr lang="en-US" dirty="0"/>
          </a:p>
        </p:txBody>
      </p:sp>
    </p:spTree>
    <p:extLst>
      <p:ext uri="{BB962C8B-B14F-4D97-AF65-F5344CB8AC3E}">
        <p14:creationId xmlns:p14="http://schemas.microsoft.com/office/powerpoint/2010/main" xmlns="" val="2878326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Eggs </a:t>
            </a:r>
            <a:endParaRPr lang="en-US" dirty="0"/>
          </a:p>
        </p:txBody>
      </p:sp>
      <p:sp>
        <p:nvSpPr>
          <p:cNvPr id="3" name="Content Placeholder 2"/>
          <p:cNvSpPr>
            <a:spLocks noGrp="1"/>
          </p:cNvSpPr>
          <p:nvPr>
            <p:ph idx="1"/>
          </p:nvPr>
        </p:nvSpPr>
        <p:spPr/>
        <p:txBody>
          <a:bodyPr/>
          <a:lstStyle/>
          <a:p>
            <a:r>
              <a:rPr lang="en-US" dirty="0" smtClean="0"/>
              <a:t>Posses terminal spines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2000" y="1346279"/>
            <a:ext cx="3413760" cy="4830684"/>
          </a:xfrm>
          <a:prstGeom prst="rect">
            <a:avLst/>
          </a:prstGeom>
        </p:spPr>
      </p:pic>
    </p:spTree>
    <p:extLst>
      <p:ext uri="{BB962C8B-B14F-4D97-AF65-F5344CB8AC3E}">
        <p14:creationId xmlns:p14="http://schemas.microsoft.com/office/powerpoint/2010/main" xmlns="" val="1701541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MECHANISM OF EGG-LAYING AND EGG-EXPULSION</a:t>
            </a:r>
          </a:p>
        </p:txBody>
      </p:sp>
      <p:sp>
        <p:nvSpPr>
          <p:cNvPr id="3" name="Content Placeholder 2"/>
          <p:cNvSpPr>
            <a:spLocks noGrp="1"/>
          </p:cNvSpPr>
          <p:nvPr>
            <p:ph idx="1"/>
          </p:nvPr>
        </p:nvSpPr>
        <p:spPr/>
        <p:txBody>
          <a:bodyPr>
            <a:normAutofit/>
          </a:bodyPr>
          <a:lstStyle/>
          <a:p>
            <a:r>
              <a:rPr lang="en-US" dirty="0" err="1"/>
              <a:t>Oviposition</a:t>
            </a:r>
            <a:r>
              <a:rPr lang="en-US" dirty="0"/>
              <a:t> usually occurs in the small </a:t>
            </a:r>
            <a:r>
              <a:rPr lang="en-US" dirty="0" err="1"/>
              <a:t>venules</a:t>
            </a:r>
            <a:r>
              <a:rPr lang="en-US" dirty="0"/>
              <a:t> of vesical plexus. </a:t>
            </a:r>
            <a:endParaRPr lang="en-US" dirty="0" smtClean="0"/>
          </a:p>
          <a:p>
            <a:r>
              <a:rPr lang="en-US" dirty="0" smtClean="0"/>
              <a:t>The </a:t>
            </a:r>
            <a:r>
              <a:rPr lang="en-US" dirty="0"/>
              <a:t>female, held in the </a:t>
            </a:r>
            <a:r>
              <a:rPr lang="en-US" dirty="0" err="1"/>
              <a:t>gynaecophoric</a:t>
            </a:r>
            <a:r>
              <a:rPr lang="en-US" dirty="0"/>
              <a:t> canal of the male, extends its anterior end far into the smallest </a:t>
            </a:r>
            <a:r>
              <a:rPr lang="en-US" dirty="0" err="1"/>
              <a:t>venules</a:t>
            </a:r>
            <a:r>
              <a:rPr lang="en-US" dirty="0"/>
              <a:t> and deposits the eggs longitudinally, one at a time. </a:t>
            </a:r>
            <a:r>
              <a:rPr lang="en-US" dirty="0" smtClean="0"/>
              <a:t>The </a:t>
            </a:r>
            <a:r>
              <a:rPr lang="en-US" dirty="0"/>
              <a:t>eggs are held in position by the </a:t>
            </a:r>
            <a:r>
              <a:rPr lang="en-US" dirty="0" smtClean="0"/>
              <a:t>spines</a:t>
            </a:r>
          </a:p>
          <a:p>
            <a:r>
              <a:rPr lang="en-US" dirty="0" smtClean="0"/>
              <a:t>eggs </a:t>
            </a:r>
            <a:r>
              <a:rPr lang="en-US" dirty="0"/>
              <a:t>then work their way through the vessels and the mucosa of the urinary bladder, enter into the cavity and escape with the urine, usually at the end of the micturition. </a:t>
            </a:r>
          </a:p>
        </p:txBody>
      </p:sp>
    </p:spTree>
    <p:extLst>
      <p:ext uri="{BB962C8B-B14F-4D97-AF65-F5344CB8AC3E}">
        <p14:creationId xmlns:p14="http://schemas.microsoft.com/office/powerpoint/2010/main" xmlns="" val="369979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257</TotalTime>
  <Words>1266</Words>
  <Application>Microsoft Office PowerPoint</Application>
  <PresentationFormat>On-screen Show (4:3)</PresentationFormat>
  <Paragraphs>112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CLASS - TREMATODA</vt:lpstr>
      <vt:lpstr>Trematodes </vt:lpstr>
      <vt:lpstr>Classsification </vt:lpstr>
      <vt:lpstr>Terms Used in the Description of Trematodes </vt:lpstr>
      <vt:lpstr> SCHISTOSOMA HEMATOBIUM </vt:lpstr>
      <vt:lpstr>Slide 6</vt:lpstr>
      <vt:lpstr>Morphology</vt:lpstr>
      <vt:lpstr>Eggs </vt:lpstr>
      <vt:lpstr>MECHANISM OF EGG-LAYING AND EGG-EXPULSION</vt:lpstr>
      <vt:lpstr>Life Cycle.</vt:lpstr>
      <vt:lpstr>LIFE CYCLE ( stage in water)</vt:lpstr>
      <vt:lpstr>Miracidium </vt:lpstr>
      <vt:lpstr>Slide 13</vt:lpstr>
      <vt:lpstr>Cercaria </vt:lpstr>
      <vt:lpstr>ENTRY INTO HUMAN</vt:lpstr>
      <vt:lpstr>Migration </vt:lpstr>
      <vt:lpstr>Slide 17</vt:lpstr>
      <vt:lpstr>Pathogenicity.</vt:lpstr>
      <vt:lpstr>PATHOGENESIS.</vt:lpstr>
      <vt:lpstr>Slide 20</vt:lpstr>
      <vt:lpstr>Schistosome granuloma.</vt:lpstr>
      <vt:lpstr>Clinical features ( schistosomiasis)</vt:lpstr>
      <vt:lpstr>Lab diagnosis</vt:lpstr>
      <vt:lpstr>Schistosoma mansoni</vt:lpstr>
      <vt:lpstr>Eggs – lateral spine</vt:lpstr>
      <vt:lpstr>Diagnosis </vt:lpstr>
      <vt:lpstr>Schistosoma japonicum</vt:lpstr>
      <vt:lpstr>Eggs  - lateral knob </vt:lpstr>
      <vt:lpstr>Pathogenecity </vt:lpstr>
      <vt:lpstr>Reference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PHYLUM - TRMATODA</dc:title>
  <dc:creator>MY PC</dc:creator>
  <cp:lastModifiedBy>Dept.Of Pathology</cp:lastModifiedBy>
  <cp:revision>12</cp:revision>
  <dcterms:created xsi:type="dcterms:W3CDTF">2016-10-12T16:34:55Z</dcterms:created>
  <dcterms:modified xsi:type="dcterms:W3CDTF">2020-10-28T03:19:50Z</dcterms:modified>
</cp:coreProperties>
</file>